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41"/>
  </p:notesMasterIdLst>
  <p:sldIdLst>
    <p:sldId id="256" r:id="rId2"/>
    <p:sldId id="281" r:id="rId3"/>
    <p:sldId id="282" r:id="rId4"/>
    <p:sldId id="283" r:id="rId5"/>
    <p:sldId id="320" r:id="rId6"/>
    <p:sldId id="321" r:id="rId7"/>
    <p:sldId id="288" r:id="rId8"/>
    <p:sldId id="302" r:id="rId9"/>
    <p:sldId id="287" r:id="rId10"/>
    <p:sldId id="319" r:id="rId11"/>
    <p:sldId id="285" r:id="rId12"/>
    <p:sldId id="286" r:id="rId13"/>
    <p:sldId id="284" r:id="rId14"/>
    <p:sldId id="292" r:id="rId15"/>
    <p:sldId id="291" r:id="rId16"/>
    <p:sldId id="290" r:id="rId17"/>
    <p:sldId id="293" r:id="rId18"/>
    <p:sldId id="312" r:id="rId19"/>
    <p:sldId id="294" r:id="rId20"/>
    <p:sldId id="295" r:id="rId21"/>
    <p:sldId id="296" r:id="rId22"/>
    <p:sldId id="298" r:id="rId23"/>
    <p:sldId id="297" r:id="rId24"/>
    <p:sldId id="301" r:id="rId25"/>
    <p:sldId id="299" r:id="rId26"/>
    <p:sldId id="317" r:id="rId27"/>
    <p:sldId id="318" r:id="rId28"/>
    <p:sldId id="300" r:id="rId29"/>
    <p:sldId id="313" r:id="rId30"/>
    <p:sldId id="314" r:id="rId31"/>
    <p:sldId id="315" r:id="rId32"/>
    <p:sldId id="307" r:id="rId33"/>
    <p:sldId id="316" r:id="rId34"/>
    <p:sldId id="304" r:id="rId35"/>
    <p:sldId id="305" r:id="rId36"/>
    <p:sldId id="309" r:id="rId37"/>
    <p:sldId id="303" r:id="rId38"/>
    <p:sldId id="310" r:id="rId39"/>
    <p:sldId id="308" r:id="rId40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0096D6"/>
    <a:srgbClr val="2196C6"/>
    <a:srgbClr val="FF9B2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9093" autoAdjust="0"/>
  </p:normalViewPr>
  <p:slideViewPr>
    <p:cSldViewPr snapToGrid="0">
      <p:cViewPr varScale="1">
        <p:scale>
          <a:sx n="73" d="100"/>
          <a:sy n="73" d="100"/>
        </p:scale>
        <p:origin x="-104" y="-216"/>
      </p:cViewPr>
      <p:guideLst>
        <p:guide orient="horz" pos="2592"/>
        <p:guide orient="horz" pos="980"/>
        <p:guide orient="horz" pos="529"/>
        <p:guide pos="4608"/>
        <p:guide pos="485"/>
        <p:guide pos="87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9016-F88A-4BD5-941D-B455B73AB02B}" type="datetimeFigureOut">
              <a:rPr lang="en-US" smtClean="0"/>
              <a:pPr/>
              <a:t>6/20/11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C09F6-2038-456A-9430-D3278C72B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406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the implications of SSE</a:t>
            </a:r>
          </a:p>
          <a:p>
            <a:r>
              <a:rPr lang="en-US" dirty="0" smtClean="0"/>
              <a:t>Mention XSLT</a:t>
            </a:r>
          </a:p>
          <a:p>
            <a:r>
              <a:rPr lang="en-US" dirty="0" smtClean="0"/>
              <a:t>Ajax</a:t>
            </a:r>
          </a:p>
          <a:p>
            <a:r>
              <a:rPr lang="en-US" dirty="0" smtClean="0"/>
              <a:t>Comet</a:t>
            </a:r>
          </a:p>
          <a:p>
            <a:r>
              <a:rPr lang="en-US" dirty="0" smtClean="0"/>
              <a:t>Orbited</a:t>
            </a:r>
          </a:p>
          <a:p>
            <a:r>
              <a:rPr lang="en-US" dirty="0" smtClean="0"/>
              <a:t>Real Time Web</a:t>
            </a:r>
          </a:p>
          <a:p>
            <a:r>
              <a:rPr lang="en-US" dirty="0" smtClean="0"/>
              <a:t>XMPP over HTTP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533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Holding connections open in memory or computationally 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987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what</a:t>
            </a:r>
            <a:r>
              <a:rPr lang="en-US" baseline="0" dirty="0" smtClean="0"/>
              <a:t> is a CDN</a:t>
            </a:r>
          </a:p>
          <a:p>
            <a:r>
              <a:rPr lang="en-US" baseline="0" dirty="0" smtClean="0"/>
              <a:t> - Caching</a:t>
            </a:r>
          </a:p>
          <a:p>
            <a:r>
              <a:rPr lang="en-US" baseline="0" dirty="0" smtClean="0"/>
              <a:t> - Acceleration</a:t>
            </a:r>
          </a:p>
          <a:p>
            <a:r>
              <a:rPr lang="en-US" baseline="0" dirty="0" smtClean="0"/>
              <a:t> - Your new front door</a:t>
            </a:r>
          </a:p>
          <a:p>
            <a:r>
              <a:rPr lang="en-US" baseline="0" dirty="0" smtClean="0"/>
              <a:t> - Security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433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Stuck in the mindset that we cannot offload this traffic.  It is ‘no-store’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76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 clear about the token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45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41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Preserve Battery</a:t>
            </a:r>
            <a:r>
              <a:rPr lang="en-US" baseline="0" dirty="0" smtClean="0"/>
              <a:t> life, etc.</a:t>
            </a:r>
          </a:p>
          <a:p>
            <a:r>
              <a:rPr lang="en-US" baseline="0" dirty="0" err="1" smtClean="0"/>
              <a:t>iMessenger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068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52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Cover_16x9_BLACK_b2.png"/>
          <p:cNvPicPr>
            <a:picLocks/>
          </p:cNvPicPr>
          <p:nvPr userDrawn="1"/>
        </p:nvPicPr>
        <p:blipFill>
          <a:blip r:embed="rId2" cstate="print"/>
          <a:srcRect t="4727" b="11246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9938" y="3399778"/>
            <a:ext cx="12435840" cy="6629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9938" y="4254479"/>
            <a:ext cx="6096000" cy="422278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white">
          <a:xfrm>
            <a:off x="8269477" y="7854316"/>
            <a:ext cx="5608320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algn="r">
              <a:defRPr/>
            </a:pPr>
            <a:endParaRPr lang="en-US" sz="1100" i="1" dirty="0">
              <a:solidFill>
                <a:schemeClr val="tx1"/>
              </a:solidFill>
              <a:latin typeface="Verdana" pitchFamily="34" charset="0"/>
              <a:ea typeface="ＭＳ Ｐゴシック" pitchFamily="-65" charset="-128"/>
            </a:endParaRPr>
          </a:p>
        </p:txBody>
      </p:sp>
      <p:pic>
        <p:nvPicPr>
          <p:cNvPr id="10" name="Picture 42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1591" y="247301"/>
            <a:ext cx="1402842" cy="79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  <a:lvl3pPr marL="403658" indent="170081">
              <a:defRPr sz="2600">
                <a:solidFill>
                  <a:schemeClr val="bg1"/>
                </a:solidFill>
              </a:defRPr>
            </a:lvl3pPr>
            <a:lvl4pPr marL="818656" indent="158742">
              <a:tabLst/>
              <a:defRPr sz="2600">
                <a:solidFill>
                  <a:schemeClr val="bg1"/>
                </a:solidFill>
              </a:defRPr>
            </a:lvl4pPr>
            <a:lvl5pPr marL="1147478" indent="242649">
              <a:tabLst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414" y="1554480"/>
            <a:ext cx="6461760" cy="579691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 marL="403658" indent="170081">
              <a:defRPr sz="2600">
                <a:solidFill>
                  <a:schemeClr val="bg1"/>
                </a:solidFill>
              </a:defRPr>
            </a:lvl3pPr>
            <a:lvl4pPr marL="818656" indent="158742">
              <a:tabLst/>
              <a:defRPr sz="2600">
                <a:solidFill>
                  <a:schemeClr val="bg1"/>
                </a:solidFill>
              </a:defRPr>
            </a:lvl4pPr>
            <a:lvl5pPr marL="1222315" indent="167813">
              <a:tabLst/>
              <a:defRPr sz="2600">
                <a:solidFill>
                  <a:schemeClr val="bg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1554480"/>
            <a:ext cx="6461760" cy="579691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 marL="403658" indent="170081">
              <a:defRPr sz="2600">
                <a:solidFill>
                  <a:schemeClr val="bg1"/>
                </a:solidFill>
              </a:defRPr>
            </a:lvl3pPr>
            <a:lvl4pPr marL="818656" indent="158742">
              <a:tabLst/>
              <a:defRPr sz="2600">
                <a:solidFill>
                  <a:schemeClr val="bg1"/>
                </a:solidFill>
              </a:defRPr>
            </a:lvl4pPr>
            <a:lvl5pPr marL="1222315" indent="167813">
              <a:tabLst/>
              <a:defRPr sz="2600">
                <a:solidFill>
                  <a:schemeClr val="bg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756174" y="1554480"/>
            <a:ext cx="6461760" cy="5796916"/>
          </a:xfrm>
        </p:spPr>
        <p:txBody>
          <a:bodyPr/>
          <a:lstStyle>
            <a:lvl1pPr>
              <a:defRPr sz="3100"/>
            </a:lvl1pPr>
            <a:lvl2pPr>
              <a:tabLst>
                <a:tab pos="165546" algn="l"/>
              </a:tabLst>
              <a:defRPr sz="2600"/>
            </a:lvl2pPr>
            <a:lvl3pPr marL="403658" indent="170081">
              <a:tabLst/>
              <a:defRPr sz="2600">
                <a:solidFill>
                  <a:schemeClr val="bg1"/>
                </a:solidFill>
              </a:defRPr>
            </a:lvl3pPr>
            <a:lvl4pPr marL="818656" indent="158742">
              <a:tabLst/>
              <a:defRPr sz="2600">
                <a:solidFill>
                  <a:schemeClr val="bg1"/>
                </a:solidFill>
              </a:defRPr>
            </a:lvl4pPr>
            <a:lvl5pPr marL="1222315" indent="167813">
              <a:tabLst/>
              <a:defRPr sz="2600">
                <a:solidFill>
                  <a:schemeClr val="bg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428207" y="356839"/>
            <a:ext cx="341414" cy="7136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2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31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78" y="1737360"/>
            <a:ext cx="8178800" cy="5614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 marL="403658" indent="170081">
              <a:defRPr sz="2600">
                <a:solidFill>
                  <a:schemeClr val="bg1"/>
                </a:solidFill>
              </a:defRPr>
            </a:lvl3pPr>
            <a:lvl4pPr marL="818656" indent="158742">
              <a:tabLst/>
              <a:defRPr sz="2600">
                <a:solidFill>
                  <a:schemeClr val="bg1"/>
                </a:solidFill>
              </a:defRPr>
            </a:lvl4pPr>
            <a:lvl5pPr marL="1222315" indent="167813">
              <a:tabLst/>
              <a:defRPr sz="2600">
                <a:solidFill>
                  <a:schemeClr val="bg1"/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T_Bottom_16x9_BLAC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 rot="10800000">
            <a:off x="0" y="6481818"/>
            <a:ext cx="14630400" cy="182145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2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457200"/>
            <a:ext cx="106070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554480"/>
            <a:ext cx="13167360" cy="57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white">
          <a:xfrm>
            <a:off x="769621" y="7854316"/>
            <a:ext cx="5608320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algn="l">
              <a:defRPr/>
            </a:pPr>
            <a:r>
              <a:rPr lang="en-US" sz="1100" i="1" dirty="0" smtClean="0">
                <a:solidFill>
                  <a:schemeClr val="bg1"/>
                </a:solidFill>
                <a:latin typeface="Verdana" pitchFamily="34" charset="0"/>
                <a:ea typeface="ＭＳ Ｐゴシック" pitchFamily="-65" charset="-128"/>
              </a:rPr>
              <a:t>Velocity 2011</a:t>
            </a:r>
            <a:endParaRPr lang="en-US" sz="1100" i="1" dirty="0">
              <a:solidFill>
                <a:schemeClr val="bg1"/>
              </a:solidFill>
              <a:latin typeface="Verdana" pitchFamily="34" charset="0"/>
              <a:ea typeface="ＭＳ Ｐゴシック" pitchFamily="-65" charset="-128"/>
            </a:endParaRPr>
          </a:p>
        </p:txBody>
      </p:sp>
      <p:pic>
        <p:nvPicPr>
          <p:cNvPr id="7" name="Picture 42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51591" y="247301"/>
            <a:ext cx="1402842" cy="79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35258" y="454969"/>
            <a:ext cx="142736" cy="548640"/>
          </a:xfrm>
          <a:prstGeom prst="rect">
            <a:avLst/>
          </a:prstGeom>
          <a:solidFill>
            <a:srgbClr val="0096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2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8417867" y="7854316"/>
            <a:ext cx="5608320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algn="r">
              <a:defRPr/>
            </a:pPr>
            <a:r>
              <a:rPr lang="en-US" sz="1100" i="1" dirty="0" smtClean="0">
                <a:solidFill>
                  <a:schemeClr val="bg1"/>
                </a:solidFill>
                <a:latin typeface="Verdana" pitchFamily="34" charset="0"/>
                <a:ea typeface="ＭＳ Ｐゴシック" pitchFamily="-65" charset="-128"/>
              </a:rPr>
              <a:t>©2011 Akamai</a:t>
            </a:r>
            <a:endParaRPr lang="en-US" sz="1100" i="1" dirty="0">
              <a:solidFill>
                <a:schemeClr val="bg1"/>
              </a:solidFill>
              <a:latin typeface="Verdana" pitchFamily="34" charset="0"/>
              <a:ea typeface="ＭＳ Ｐゴシック" pitchFamily="-65" charset="-128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4511040" y="7854316"/>
            <a:ext cx="5608320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algn="ctr">
              <a:defRPr/>
            </a:pPr>
            <a:r>
              <a:rPr lang="en-US" sz="1100" b="1" i="0" dirty="0" smtClean="0">
                <a:solidFill>
                  <a:schemeClr val="bg1"/>
                </a:solidFill>
                <a:latin typeface="Verdana" pitchFamily="34" charset="0"/>
                <a:ea typeface="ＭＳ Ｐゴシック" pitchFamily="-65" charset="-128"/>
              </a:rPr>
              <a:t>Powering</a:t>
            </a:r>
            <a:r>
              <a:rPr lang="en-US" sz="1100" b="1" i="0" baseline="0" dirty="0" smtClean="0">
                <a:solidFill>
                  <a:schemeClr val="bg1"/>
                </a:solidFill>
                <a:latin typeface="Verdana" pitchFamily="34" charset="0"/>
                <a:ea typeface="ＭＳ Ｐゴシック" pitchFamily="-65" charset="-128"/>
              </a:rPr>
              <a:t> a Better Internet</a:t>
            </a:r>
            <a:endParaRPr lang="en-US" sz="1100" b="1" i="0" dirty="0">
              <a:solidFill>
                <a:schemeClr val="bg1"/>
              </a:solidFill>
              <a:latin typeface="Verdana" pitchFamily="34" charset="0"/>
              <a:ea typeface="ＭＳ Ｐゴシック" pitchFamily="-6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6" r:id="rId4"/>
    <p:sldLayoutId id="2147483681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5pPr>
      <a:lvl6pPr marL="653110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6pPr>
      <a:lvl7pPr marL="1306220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7pPr>
      <a:lvl8pPr marL="1959331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8pPr>
      <a:lvl9pPr marL="2612441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9pPr>
    </p:titleStyle>
    <p:bodyStyle>
      <a:lvl1pPr marL="0" indent="0" algn="l" defTabSz="902562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None/>
        <a:defRPr sz="3100" cap="none" baseline="0">
          <a:solidFill>
            <a:srgbClr val="0096D6"/>
          </a:solidFill>
          <a:latin typeface="Arial"/>
          <a:ea typeface="+mn-ea"/>
          <a:cs typeface="Arial"/>
        </a:defRPr>
      </a:lvl1pPr>
      <a:lvl2pPr marL="0" indent="165546" algn="l" defTabSz="902562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0" indent="16554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700">
          <a:solidFill>
            <a:schemeClr val="tx1"/>
          </a:solidFill>
          <a:latin typeface="Arial"/>
          <a:cs typeface="Arial"/>
        </a:defRPr>
      </a:lvl3pPr>
      <a:lvl4pPr marL="0" indent="16554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487566" algn="l"/>
          <a:tab pos="1147478" algn="l"/>
        </a:tabLst>
        <a:defRPr sz="1700">
          <a:solidFill>
            <a:schemeClr val="tx1"/>
          </a:solidFill>
          <a:latin typeface="Arial"/>
          <a:cs typeface="Arial"/>
        </a:defRPr>
      </a:lvl4pPr>
      <a:lvl5pPr marL="0" indent="16554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487566" algn="l"/>
          <a:tab pos="1147478" algn="l"/>
        </a:tabLst>
        <a:defRPr sz="1700">
          <a:solidFill>
            <a:schemeClr val="tx1"/>
          </a:solidFill>
          <a:latin typeface="Arial"/>
          <a:cs typeface="Arial"/>
        </a:defRPr>
      </a:lvl5pPr>
      <a:lvl6pPr marL="573740" indent="-170081" algn="l" defTabSz="902562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77398" indent="-158742" algn="l" defTabSz="902562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90128" indent="-167813" algn="l" defTabSz="902562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5551437" indent="-326555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Scaling Server-Sent Events (AKA Long Polling)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Ludin</a:t>
            </a:r>
          </a:p>
          <a:p>
            <a:r>
              <a:rPr lang="en-US" dirty="0" smtClean="0"/>
              <a:t>Chief Architect, Akamai 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Short…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wants to use long polling, but scaling is a challenge. </a:t>
            </a:r>
          </a:p>
          <a:p>
            <a:endParaRPr lang="en-US" dirty="0"/>
          </a:p>
          <a:p>
            <a:r>
              <a:rPr lang="en-US" dirty="0" smtClean="0"/>
              <a:t>Addressing this scale problem </a:t>
            </a:r>
            <a:r>
              <a:rPr lang="en-US" u="sng" dirty="0" smtClean="0"/>
              <a:t>will</a:t>
            </a:r>
            <a:r>
              <a:rPr lang="en-US" dirty="0" smtClean="0"/>
              <a:t> result in better origin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38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8" descr="clou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9006" y="1999900"/>
            <a:ext cx="6927478" cy="465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“Normal” HTTP Request Flow with a CDN</a:t>
            </a:r>
            <a:endParaRPr lang="en-US" dirty="0"/>
          </a:p>
        </p:txBody>
      </p:sp>
      <p:pic>
        <p:nvPicPr>
          <p:cNvPr id="4" name="Picture 71" descr="End_Us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335" y="3409330"/>
            <a:ext cx="943606" cy="9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2" descr="Akamai_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4307" y="417159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2" descr="Akamai_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4745" y="295624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2" descr="Akamai_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757" y="187072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2" descr="Akamai_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757" y="5387805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2" descr="Akamai_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3663" y="295624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2" descr="Akamai_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3663" y="4666905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1" descr="gray_ser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66071" y="3354796"/>
            <a:ext cx="12192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 bwMode="auto">
          <a:xfrm flipV="1">
            <a:off x="1932087" y="3560506"/>
            <a:ext cx="2518225" cy="1074665"/>
          </a:xfrm>
          <a:prstGeom prst="line">
            <a:avLst/>
          </a:prstGeom>
          <a:ln w="508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4396040" y="3593073"/>
            <a:ext cx="5590025" cy="1584858"/>
          </a:xfrm>
          <a:prstGeom prst="line">
            <a:avLst/>
          </a:prstGeom>
          <a:ln w="508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V="1">
            <a:off x="9986065" y="4352936"/>
            <a:ext cx="2149175" cy="835851"/>
          </a:xfrm>
          <a:prstGeom prst="line">
            <a:avLst/>
          </a:prstGeom>
          <a:ln w="508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73" descr="End_User-gree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2323" y="3211352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 bwMode="auto">
          <a:xfrm>
            <a:off x="9747710" y="4939544"/>
            <a:ext cx="466774" cy="46677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1896886" y="4092839"/>
            <a:ext cx="466774" cy="466774"/>
          </a:xfrm>
          <a:prstGeom prst="ellipse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22812" y="3332974"/>
            <a:ext cx="466774" cy="46677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704149" y="4396357"/>
            <a:ext cx="466774" cy="46677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73" descr="End_User-gree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2761" y="4894335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3" descr="End_User-gree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3199" y="1833596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 bwMode="auto">
          <a:xfrm>
            <a:off x="1954234" y="2953042"/>
            <a:ext cx="2506932" cy="640030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V="1">
            <a:off x="2355848" y="4852275"/>
            <a:ext cx="2181299" cy="1129371"/>
          </a:xfrm>
          <a:prstGeom prst="line">
            <a:avLst/>
          </a:prstGeom>
          <a:ln w="5080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4526293" y="4884841"/>
            <a:ext cx="5470627" cy="303947"/>
          </a:xfrm>
          <a:prstGeom prst="line">
            <a:avLst/>
          </a:prstGeom>
          <a:ln w="5080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30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3 -0.00058 L 0.17251 -0.12985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3 -0.00077 L 0.378 0.19448 " pathEditMode="relative" ptsTypes="AA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4 -0.00077 L 0.14734 -0.1036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5" y="-5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1931E-6 -6.15474E-7 L -0.14691 0.10554 L -0.52371 -0.08972 L -0.69655 0.03955 " pathEditMode="relative" ptsTypes="AA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3" grpId="0" animBg="1"/>
      <p:bldP spid="13" grpId="1" animBg="1"/>
      <p:bldP spid="13" grpId="2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8" descr="cloud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9005" y="1999900"/>
            <a:ext cx="6927478" cy="465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Poll HTTP Request Flow with a CDN</a:t>
            </a:r>
            <a:endParaRPr lang="en-US" dirty="0"/>
          </a:p>
        </p:txBody>
      </p:sp>
      <p:pic>
        <p:nvPicPr>
          <p:cNvPr id="4" name="Picture 71" descr="End_Us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334" y="3409330"/>
            <a:ext cx="943606" cy="9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306" y="417159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744" y="295624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756" y="187072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756" y="5387805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662" y="295624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662" y="4666905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1" descr="gray_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3362" y="3709498"/>
            <a:ext cx="12192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 bwMode="auto">
          <a:xfrm flipV="1">
            <a:off x="1932527" y="3571361"/>
            <a:ext cx="2517785" cy="1075096"/>
          </a:xfrm>
          <a:prstGeom prst="line">
            <a:avLst/>
          </a:prstGeom>
          <a:ln w="508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4450312" y="3593072"/>
            <a:ext cx="5524899" cy="1574004"/>
          </a:xfrm>
          <a:prstGeom prst="line">
            <a:avLst/>
          </a:prstGeom>
          <a:ln w="508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9975211" y="4363791"/>
            <a:ext cx="2073194" cy="803285"/>
          </a:xfrm>
          <a:prstGeom prst="line">
            <a:avLst/>
          </a:prstGeom>
          <a:ln w="508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auto">
          <a:xfrm>
            <a:off x="1704148" y="4396357"/>
            <a:ext cx="466774" cy="46677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22811" y="3332974"/>
            <a:ext cx="466774" cy="46677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747709" y="4939544"/>
            <a:ext cx="466774" cy="46677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71" descr="End_Us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918" y="5320270"/>
            <a:ext cx="943606" cy="9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1" descr="End_Us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356" y="1879601"/>
            <a:ext cx="943606" cy="9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 bwMode="auto">
          <a:xfrm>
            <a:off x="1964650" y="2702945"/>
            <a:ext cx="2550788" cy="792430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4494172" y="3495807"/>
            <a:ext cx="5524899" cy="1574004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V="1">
            <a:off x="10008213" y="4298660"/>
            <a:ext cx="1964211" cy="760291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V="1">
            <a:off x="2073633" y="4841420"/>
            <a:ext cx="2463514" cy="1411603"/>
          </a:xfrm>
          <a:prstGeom prst="line">
            <a:avLst/>
          </a:prstGeom>
          <a:ln w="5080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4515438" y="4863131"/>
            <a:ext cx="5524900" cy="401642"/>
          </a:xfrm>
          <a:prstGeom prst="line">
            <a:avLst/>
          </a:prstGeom>
          <a:ln w="5080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flipV="1">
            <a:off x="10029483" y="4439778"/>
            <a:ext cx="2105757" cy="824995"/>
          </a:xfrm>
          <a:prstGeom prst="line">
            <a:avLst/>
          </a:prstGeom>
          <a:ln w="5080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2" name="Picture 69" descr="server-re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89571" y="3680464"/>
            <a:ext cx="1240761" cy="106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3 -0.00058 L 0.17251 -0.12985 " pathEditMode="relative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3 -0.00077 L 0.378 0.19448 " pathEditMode="relative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4 -0.00077 L 0.14734 -0.1036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5" y="-5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a CDN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Offload Via Edge Caching or Computing?</a:t>
            </a:r>
          </a:p>
          <a:p>
            <a:endParaRPr lang="en-US" dirty="0" smtClean="0"/>
          </a:p>
          <a:p>
            <a:r>
              <a:rPr lang="en-US" dirty="0" smtClean="0"/>
              <a:t>Acceleration?</a:t>
            </a:r>
          </a:p>
          <a:p>
            <a:endParaRPr lang="en-US" dirty="0" smtClean="0"/>
          </a:p>
          <a:p>
            <a:r>
              <a:rPr lang="en-US" dirty="0" smtClean="0"/>
              <a:t>Application of business logic?</a:t>
            </a:r>
          </a:p>
          <a:p>
            <a:endParaRPr lang="en-US" dirty="0" smtClean="0"/>
          </a:p>
          <a:p>
            <a:r>
              <a:rPr lang="en-US" dirty="0" smtClean="0"/>
              <a:t>Security / Web Application Firewall?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073" y="1573767"/>
            <a:ext cx="1459216" cy="5693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100" dirty="0" smtClean="0">
                <a:solidFill>
                  <a:srgbClr val="0096D6"/>
                </a:solidFill>
                <a:latin typeface="Arial" pitchFamily="34" charset="0"/>
                <a:cs typeface="Arial" pitchFamily="34" charset="0"/>
              </a:rPr>
              <a:t>Offload</a:t>
            </a:r>
            <a:endParaRPr lang="en-US" sz="3100" dirty="0">
              <a:solidFill>
                <a:srgbClr val="0096D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43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Half-Sync / Half-</a:t>
            </a:r>
            <a:r>
              <a:rPr lang="en-US" dirty="0" err="1" smtClean="0"/>
              <a:t>Async</a:t>
            </a:r>
            <a:endParaRPr lang="en-US" dirty="0" smtClean="0"/>
          </a:p>
          <a:p>
            <a:pPr lvl="1"/>
            <a:r>
              <a:rPr lang="en-US" dirty="0" smtClean="0"/>
              <a:t>“Decouples synchronous I</a:t>
            </a:r>
            <a:r>
              <a:rPr lang="en-US" dirty="0"/>
              <a:t>/O from asynchronous I/O in a system to simplify </a:t>
            </a:r>
            <a:r>
              <a:rPr lang="en-US" dirty="0" smtClean="0"/>
              <a:t>concurrent programming effort” </a:t>
            </a:r>
            <a:r>
              <a:rPr lang="en-US" baseline="30000" dirty="0" smtClean="0"/>
              <a:t>1</a:t>
            </a:r>
          </a:p>
          <a:p>
            <a:pPr lvl="1"/>
            <a:endParaRPr lang="en-US" baseline="30000" dirty="0"/>
          </a:p>
          <a:p>
            <a:r>
              <a:rPr lang="en-US" dirty="0" smtClean="0"/>
              <a:t>Publish / Subscribe (Pub/Sub)</a:t>
            </a:r>
          </a:p>
          <a:p>
            <a:pPr lvl="1"/>
            <a:r>
              <a:rPr lang="en-US" dirty="0" smtClean="0"/>
              <a:t>The generic model behind most events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930" y="6566704"/>
            <a:ext cx="1308427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Douglas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Schmidt and Charles D.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Cranor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1996, “Half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-Sync/Half-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Async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Architectural Pattern for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Efficient</a:t>
            </a:r>
            <a:b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and Well-Structured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Concurrent I/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O”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9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8" descr="clou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9006" y="1999900"/>
            <a:ext cx="6927478" cy="465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an Event (Subscribe)</a:t>
            </a:r>
            <a:endParaRPr lang="en-US" dirty="0"/>
          </a:p>
        </p:txBody>
      </p:sp>
      <p:pic>
        <p:nvPicPr>
          <p:cNvPr id="5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307" y="417159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745" y="295624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757" y="187072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757" y="5387805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663" y="295624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663" y="432399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1" descr="gray_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66071" y="3354796"/>
            <a:ext cx="12192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 bwMode="auto">
          <a:xfrm flipV="1">
            <a:off x="1949450" y="3657600"/>
            <a:ext cx="2279650" cy="654050"/>
          </a:xfrm>
          <a:prstGeom prst="line">
            <a:avLst/>
          </a:prstGeom>
          <a:ln w="508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73" descr="End_User-gree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7709" y="3244480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4222812" y="3332974"/>
            <a:ext cx="466774" cy="466774"/>
          </a:xfrm>
          <a:prstGeom prst="ellipse">
            <a:avLst/>
          </a:prstGeom>
          <a:solidFill>
            <a:srgbClr val="FF8E1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659699" y="4059807"/>
            <a:ext cx="466774" cy="46677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185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54778" y="4400948"/>
            <a:ext cx="998187" cy="56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321047" y="1523899"/>
            <a:ext cx="3583220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“User A wants Event 1”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9798346"/>
              </p:ext>
            </p:extLst>
          </p:nvPr>
        </p:nvGraphicFramePr>
        <p:xfrm>
          <a:off x="10323742" y="5291738"/>
          <a:ext cx="394497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21"/>
                <a:gridCol w="1468838"/>
                <a:gridCol w="13363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Token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" name="Picture 73" descr="End_User-gree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407" y="1696298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3" descr="End_User-gree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2802" y="5031205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6748551"/>
              </p:ext>
            </p:extLst>
          </p:nvPr>
        </p:nvGraphicFramePr>
        <p:xfrm>
          <a:off x="10323741" y="5302780"/>
          <a:ext cx="394497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21"/>
                <a:gridCol w="1468838"/>
                <a:gridCol w="13363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Token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6" name="Straight Connector 35"/>
          <p:cNvCxnSpPr>
            <a:endCxn id="13" idx="2"/>
          </p:cNvCxnSpPr>
          <p:nvPr/>
        </p:nvCxnSpPr>
        <p:spPr bwMode="auto">
          <a:xfrm>
            <a:off x="1993900" y="2730500"/>
            <a:ext cx="2228912" cy="835861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flipV="1">
            <a:off x="2120900" y="4947147"/>
            <a:ext cx="2318746" cy="1123453"/>
          </a:xfrm>
          <a:prstGeom prst="line">
            <a:avLst/>
          </a:prstGeom>
          <a:ln w="5080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V="1">
            <a:off x="10326042" y="4902975"/>
            <a:ext cx="2197735" cy="3754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 flipV="1">
            <a:off x="13208499" y="4902975"/>
            <a:ext cx="1060214" cy="3754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64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2 -0.0027 L 0.17526 -0.088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3 0.19317 L 0.5192 0.10189 " pathEditMode="relative" ptsTypes="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3" animBg="1"/>
      <p:bldP spid="13" grpId="4" animBg="1"/>
      <p:bldP spid="12" grpId="0" animBg="1"/>
      <p:bldP spid="12" grpId="1" animBg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8" descr="clou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9006" y="1999900"/>
            <a:ext cx="6927478" cy="465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 bwMode="auto">
          <a:xfrm>
            <a:off x="1992627" y="2730818"/>
            <a:ext cx="2228912" cy="835861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the Event (Publish)</a:t>
            </a:r>
            <a:endParaRPr lang="en-US" dirty="0"/>
          </a:p>
        </p:txBody>
      </p:sp>
      <p:pic>
        <p:nvPicPr>
          <p:cNvPr id="6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307" y="417159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745" y="295624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757" y="187072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757" y="5387805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663" y="295624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663" y="432399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1" descr="gray_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66071" y="3354796"/>
            <a:ext cx="12192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1949450" y="3657600"/>
            <a:ext cx="2279650" cy="654050"/>
          </a:xfrm>
          <a:prstGeom prst="line">
            <a:avLst/>
          </a:prstGeom>
          <a:ln w="508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73" descr="End_User-gree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7709" y="3244480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11666633" y="4038494"/>
            <a:ext cx="466774" cy="466774"/>
          </a:xfrm>
          <a:prstGeom prst="ellipse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pic>
        <p:nvPicPr>
          <p:cNvPr id="17" name="Picture 185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54778" y="4400948"/>
            <a:ext cx="998187" cy="56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943168"/>
              </p:ext>
            </p:extLst>
          </p:nvPr>
        </p:nvGraphicFramePr>
        <p:xfrm>
          <a:off x="10323742" y="5291738"/>
          <a:ext cx="394497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21"/>
                <a:gridCol w="1468838"/>
                <a:gridCol w="13363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Token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 flipV="1">
            <a:off x="2120900" y="4947147"/>
            <a:ext cx="2318746" cy="1123453"/>
          </a:xfrm>
          <a:prstGeom prst="line">
            <a:avLst/>
          </a:prstGeom>
          <a:ln w="5080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V="1">
            <a:off x="10326042" y="4902975"/>
            <a:ext cx="2197735" cy="3754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13208499" y="4902975"/>
            <a:ext cx="1060214" cy="3754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0148526" y="2116561"/>
            <a:ext cx="3853639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2 Fired for User B!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9667027" y="4755310"/>
            <a:ext cx="466774" cy="466774"/>
          </a:xfrm>
          <a:prstGeom prst="ellipse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04966" y="1563903"/>
            <a:ext cx="2359578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“I’ve Got Mail!”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2852144"/>
              </p:ext>
            </p:extLst>
          </p:nvPr>
        </p:nvGraphicFramePr>
        <p:xfrm>
          <a:off x="10323742" y="5291738"/>
          <a:ext cx="394497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21"/>
                <a:gridCol w="1468838"/>
                <a:gridCol w="13363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Token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73" descr="End_User-gree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2802" y="5031205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3" descr="End_User-gree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407" y="1696298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71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673 0.08718 " pathEditMode="relative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373 -0.17127 L -0.54172 -0.2785 " pathEditMode="relative" ptsTypes="A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27" grpId="0"/>
      <p:bldP spid="28" grpId="1" animBg="1"/>
      <p:bldP spid="28" grpId="2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Sync / Half-</a:t>
            </a:r>
            <a:r>
              <a:rPr lang="en-US" dirty="0" err="1" smtClean="0"/>
              <a:t>Async</a:t>
            </a:r>
            <a:r>
              <a:rPr lang="en-US" dirty="0" smtClean="0"/>
              <a:t>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the ability to scale</a:t>
            </a:r>
          </a:p>
          <a:p>
            <a:endParaRPr lang="en-US" dirty="0" smtClean="0"/>
          </a:p>
          <a:p>
            <a:r>
              <a:rPr lang="en-US" dirty="0" smtClean="0"/>
              <a:t>Enables “true” Server Push</a:t>
            </a:r>
          </a:p>
          <a:p>
            <a:endParaRPr lang="en-US" dirty="0"/>
          </a:p>
          <a:p>
            <a:r>
              <a:rPr lang="en-US" dirty="0" smtClean="0"/>
              <a:t>Retains “real time” notification</a:t>
            </a:r>
          </a:p>
          <a:p>
            <a:endParaRPr lang="en-US" dirty="0"/>
          </a:p>
          <a:p>
            <a:r>
              <a:rPr lang="en-US" dirty="0" smtClean="0"/>
              <a:t>Makes load balancing at the origin easier</a:t>
            </a:r>
          </a:p>
          <a:p>
            <a:endParaRPr lang="en-US" dirty="0"/>
          </a:p>
          <a:p>
            <a:r>
              <a:rPr lang="en-US" dirty="0" smtClean="0"/>
              <a:t>Makes infrastructure management at the origin easier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12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Token Construction</a:t>
            </a:r>
          </a:p>
          <a:p>
            <a:pPr lvl="1"/>
            <a:r>
              <a:rPr lang="en-US" dirty="0" smtClean="0"/>
              <a:t>Information needed to get back to the edge machine (IP)</a:t>
            </a:r>
          </a:p>
          <a:p>
            <a:pPr lvl="1"/>
            <a:r>
              <a:rPr lang="en-US" dirty="0" smtClean="0"/>
              <a:t>Customer specific code</a:t>
            </a:r>
          </a:p>
          <a:p>
            <a:pPr lvl="1"/>
            <a:r>
              <a:rPr lang="en-US" dirty="0" smtClean="0"/>
              <a:t>User information</a:t>
            </a:r>
          </a:p>
          <a:p>
            <a:pPr lvl="1"/>
            <a:r>
              <a:rPr lang="en-US" dirty="0" smtClean="0"/>
              <a:t>Subscription (Event) information</a:t>
            </a:r>
          </a:p>
          <a:p>
            <a:pPr lvl="1"/>
            <a:r>
              <a:rPr lang="en-US" dirty="0" smtClean="0"/>
              <a:t>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02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Client:</a:t>
            </a:r>
          </a:p>
          <a:p>
            <a:pPr lvl="1"/>
            <a:r>
              <a:rPr lang="en-US" dirty="0" smtClean="0"/>
              <a:t>Use HTML 5 Server-Sent Events</a:t>
            </a:r>
          </a:p>
          <a:p>
            <a:pPr lvl="1"/>
            <a:r>
              <a:rPr lang="en-US" dirty="0" smtClean="0"/>
              <a:t>Use old fashioned long-polling</a:t>
            </a:r>
          </a:p>
          <a:p>
            <a:pPr lvl="1"/>
            <a:r>
              <a:rPr lang="en-US" dirty="0" smtClean="0"/>
              <a:t>Essentially, do what you do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69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200" dirty="0"/>
              <a:t>09:51:23.051736 IP </a:t>
            </a:r>
            <a:r>
              <a:rPr lang="pl-PL" sz="2200" dirty="0" smtClean="0"/>
              <a:t>client.</a:t>
            </a:r>
            <a:r>
              <a:rPr lang="pl-PL" sz="2200" dirty="0"/>
              <a:t>62471 &gt; </a:t>
            </a:r>
            <a:r>
              <a:rPr lang="pl-PL" sz="2200" dirty="0" smtClean="0"/>
              <a:t>server.</a:t>
            </a:r>
            <a:r>
              <a:rPr lang="pl-PL" sz="2200" dirty="0"/>
              <a:t>80: </a:t>
            </a:r>
            <a:r>
              <a:rPr lang="pl-PL" sz="2200" dirty="0" err="1"/>
              <a:t>Flags</a:t>
            </a:r>
            <a:r>
              <a:rPr lang="pl-PL" sz="2200" dirty="0"/>
              <a:t> [S], </a:t>
            </a:r>
            <a:r>
              <a:rPr lang="pl-PL" sz="2200" dirty="0" err="1"/>
              <a:t>seq</a:t>
            </a:r>
            <a:r>
              <a:rPr lang="pl-PL" sz="2200" dirty="0"/>
              <a:t> 233319732, win </a:t>
            </a:r>
            <a:r>
              <a:rPr lang="pl-PL" sz="2200" dirty="0" smtClean="0"/>
              <a:t>65535</a:t>
            </a:r>
            <a:endParaRPr lang="pl-PL" sz="2200" dirty="0"/>
          </a:p>
          <a:p>
            <a:r>
              <a:rPr lang="pl-PL" sz="2200" dirty="0"/>
              <a:t>09:51:23.056777 IP </a:t>
            </a:r>
            <a:r>
              <a:rPr lang="pl-PL" sz="2200" dirty="0" smtClean="0"/>
              <a:t>server.80 </a:t>
            </a:r>
            <a:r>
              <a:rPr lang="pl-PL" sz="2200" dirty="0"/>
              <a:t>&gt; </a:t>
            </a:r>
            <a:r>
              <a:rPr lang="pl-PL" sz="2200" dirty="0" smtClean="0"/>
              <a:t>client.62471</a:t>
            </a:r>
            <a:r>
              <a:rPr lang="pl-PL" sz="2200" dirty="0"/>
              <a:t>: </a:t>
            </a:r>
            <a:r>
              <a:rPr lang="pl-PL" sz="2200" dirty="0" err="1"/>
              <a:t>Flags</a:t>
            </a:r>
            <a:r>
              <a:rPr lang="pl-PL" sz="2200" dirty="0"/>
              <a:t> [S.], </a:t>
            </a:r>
            <a:r>
              <a:rPr lang="pl-PL" sz="2200" dirty="0" err="1"/>
              <a:t>seq</a:t>
            </a:r>
            <a:r>
              <a:rPr lang="pl-PL" sz="2200" dirty="0"/>
              <a:t> 227753171, </a:t>
            </a:r>
            <a:r>
              <a:rPr lang="pl-PL" sz="2200" dirty="0" err="1"/>
              <a:t>ack</a:t>
            </a:r>
            <a:r>
              <a:rPr lang="pl-PL" sz="2200" dirty="0"/>
              <a:t> 233319733, win </a:t>
            </a:r>
            <a:r>
              <a:rPr lang="pl-PL" sz="2200" dirty="0" smtClean="0"/>
              <a:t>5792</a:t>
            </a:r>
            <a:endParaRPr lang="pl-PL" sz="2200" dirty="0"/>
          </a:p>
          <a:p>
            <a:r>
              <a:rPr lang="pl-PL" sz="2200" dirty="0"/>
              <a:t>09:51:23.056906 IP </a:t>
            </a:r>
            <a:r>
              <a:rPr lang="pl-PL" sz="2200" dirty="0" smtClean="0"/>
              <a:t>client.62471 </a:t>
            </a:r>
            <a:r>
              <a:rPr lang="pl-PL" sz="2200" dirty="0"/>
              <a:t>&gt; </a:t>
            </a:r>
            <a:r>
              <a:rPr lang="pl-PL" sz="2200" dirty="0" smtClean="0"/>
              <a:t>server.80</a:t>
            </a:r>
            <a:r>
              <a:rPr lang="pl-PL" sz="2200" dirty="0"/>
              <a:t>: </a:t>
            </a:r>
            <a:r>
              <a:rPr lang="pl-PL" sz="2200" dirty="0" err="1"/>
              <a:t>Flags</a:t>
            </a:r>
            <a:r>
              <a:rPr lang="pl-PL" sz="2200" dirty="0"/>
              <a:t> [.], </a:t>
            </a:r>
            <a:r>
              <a:rPr lang="pl-PL" sz="2200" dirty="0" err="1"/>
              <a:t>ack</a:t>
            </a:r>
            <a:r>
              <a:rPr lang="pl-PL" sz="2200" dirty="0"/>
              <a:t> 1, win </a:t>
            </a:r>
            <a:r>
              <a:rPr lang="pl-PL" sz="2200" dirty="0" smtClean="0"/>
              <a:t>32976</a:t>
            </a:r>
            <a:endParaRPr lang="pl-PL" sz="2200" dirty="0"/>
          </a:p>
          <a:p>
            <a:r>
              <a:rPr lang="pl-PL" sz="2200" dirty="0"/>
              <a:t>09:51:23.057034 IP </a:t>
            </a:r>
            <a:r>
              <a:rPr lang="pl-PL" sz="2200" dirty="0" smtClean="0"/>
              <a:t>client.</a:t>
            </a:r>
            <a:r>
              <a:rPr lang="pl-PL" sz="2200" dirty="0"/>
              <a:t>62471 &gt; </a:t>
            </a:r>
            <a:r>
              <a:rPr lang="pl-PL" sz="2200" dirty="0" smtClean="0"/>
              <a:t>server.</a:t>
            </a:r>
            <a:r>
              <a:rPr lang="pl-PL" sz="2200" dirty="0"/>
              <a:t>80: </a:t>
            </a:r>
            <a:r>
              <a:rPr lang="pl-PL" sz="2200" dirty="0" err="1"/>
              <a:t>Flags</a:t>
            </a:r>
            <a:r>
              <a:rPr lang="pl-PL" sz="2200" dirty="0"/>
              <a:t> [P.], </a:t>
            </a:r>
            <a:r>
              <a:rPr lang="pl-PL" sz="2200" dirty="0" err="1"/>
              <a:t>seq</a:t>
            </a:r>
            <a:r>
              <a:rPr lang="pl-PL" sz="2200" dirty="0"/>
              <a:t> 1:156, </a:t>
            </a:r>
            <a:r>
              <a:rPr lang="pl-PL" sz="2200" dirty="0" err="1"/>
              <a:t>ack</a:t>
            </a:r>
            <a:r>
              <a:rPr lang="pl-PL" sz="2200" dirty="0"/>
              <a:t> 1, win </a:t>
            </a:r>
            <a:r>
              <a:rPr lang="pl-PL" sz="2200" dirty="0" smtClean="0"/>
              <a:t>32976</a:t>
            </a:r>
          </a:p>
          <a:p>
            <a:r>
              <a:rPr lang="pl-PL" sz="2200" dirty="0" smtClean="0"/>
              <a:t>09:51:23.061841 IP server.80 &gt; client.62471: </a:t>
            </a:r>
            <a:r>
              <a:rPr lang="pl-PL" sz="2200" dirty="0" err="1" smtClean="0"/>
              <a:t>Flags</a:t>
            </a:r>
            <a:r>
              <a:rPr lang="pl-PL" sz="2200" dirty="0" smtClean="0"/>
              <a:t> [.], </a:t>
            </a:r>
            <a:r>
              <a:rPr lang="pl-PL" sz="2200" dirty="0" err="1" smtClean="0"/>
              <a:t>ack</a:t>
            </a:r>
            <a:r>
              <a:rPr lang="pl-PL" sz="2200" dirty="0" smtClean="0"/>
              <a:t> 156, win 215</a:t>
            </a:r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03229" y="3963729"/>
            <a:ext cx="6480088" cy="5847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it just sat there…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0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54480"/>
            <a:ext cx="13167360" cy="1255842"/>
          </a:xfrm>
        </p:spPr>
        <p:txBody>
          <a:bodyPr/>
          <a:lstStyle/>
          <a:p>
            <a:r>
              <a:rPr lang="en-US" dirty="0" smtClean="0"/>
              <a:t>On the Edge:</a:t>
            </a:r>
          </a:p>
          <a:p>
            <a:pPr lvl="1"/>
            <a:r>
              <a:rPr lang="en-US" dirty="0" smtClean="0"/>
              <a:t>Configure the surrogate to react appropriately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44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Implementation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779" y="1418500"/>
            <a:ext cx="10795303" cy="5847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dirty="0" smtClean="0">
                <a:solidFill>
                  <a:srgbClr val="0096D6"/>
                </a:solidFill>
                <a:latin typeface="Arial" pitchFamily="34" charset="0"/>
                <a:cs typeface="Arial" pitchFamily="34" charset="0"/>
              </a:rPr>
              <a:t>For example, on Akamai: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622" y="2117489"/>
            <a:ext cx="10795303" cy="452431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&lt;</a:t>
            </a:r>
            <a:r>
              <a:rPr lang="en-US" sz="2400" dirty="0" err="1" smtClean="0">
                <a:solidFill>
                  <a:schemeClr val="bg1"/>
                </a:solidFill>
                <a:latin typeface="Courier New"/>
                <a:cs typeface="Courier New"/>
              </a:rPr>
              <a:t>match:uri.component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value=“subscribe-event”&gt;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&lt;</a:t>
            </a:r>
            <a:r>
              <a:rPr lang="en-US" sz="2400" dirty="0" err="1">
                <a:solidFill>
                  <a:schemeClr val="bg1"/>
                </a:solidFill>
                <a:latin typeface="Courier New"/>
                <a:cs typeface="Courier New"/>
              </a:rPr>
              <a:t>variable:extract</a:t>
            </a:r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 from=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“post” </a:t>
            </a:r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key=“id” name=“EVENT”/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&gt;</a:t>
            </a:r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endParaRPr lang="en-US" sz="2400" dirty="0" smtClean="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 &lt;</a:t>
            </a:r>
            <a:r>
              <a:rPr lang="en-US" sz="2400" dirty="0" err="1">
                <a:solidFill>
                  <a:schemeClr val="bg1"/>
                </a:solidFill>
                <a:latin typeface="Courier New"/>
                <a:cs typeface="Courier New"/>
              </a:rPr>
              <a:t>variable:extract</a:t>
            </a:r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 from=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“cookie” </a:t>
            </a:r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key=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“user” </a:t>
            </a:r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name=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“USER”</a:t>
            </a:r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/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 &lt;</a:t>
            </a:r>
            <a:r>
              <a:rPr lang="en-US" sz="2400" dirty="0" err="1" smtClean="0">
                <a:solidFill>
                  <a:schemeClr val="bg1"/>
                </a:solidFill>
                <a:latin typeface="Courier New"/>
                <a:cs typeface="Courier New"/>
              </a:rPr>
              <a:t>edgeservices:event.handle-subscription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   &lt;token&gt;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  &lt;key&gt;ywewu238347i3u&lt;/key&gt;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    &lt;nonce-source&gt;PORT&lt;/nonce-source&gt;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  &lt;/token&gt;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  &lt;user&gt;$(USER)&lt;/user&gt;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   &lt;event-id&gt;$(EVENT)&lt;/event-id&gt;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&lt;/</a:t>
            </a:r>
            <a:r>
              <a:rPr lang="en-US" sz="2400" dirty="0" err="1" smtClean="0">
                <a:solidFill>
                  <a:schemeClr val="bg1"/>
                </a:solidFill>
                <a:latin typeface="Courier New"/>
                <a:cs typeface="Courier New"/>
              </a:rPr>
              <a:t>edgeservices:event.handle</a:t>
            </a:r>
            <a:r>
              <a:rPr lang="en-US" sz="2400" dirty="0" err="1">
                <a:solidFill>
                  <a:schemeClr val="bg1"/>
                </a:solidFill>
                <a:latin typeface="Courier New"/>
                <a:cs typeface="Courier New"/>
              </a:rPr>
              <a:t>-subscription</a:t>
            </a:r>
            <a:r>
              <a:rPr lang="en-US" sz="2400" dirty="0">
                <a:solidFill>
                  <a:schemeClr val="bg1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&lt;/</a:t>
            </a:r>
            <a:r>
              <a:rPr lang="en-US" sz="2400" dirty="0" err="1" smtClean="0">
                <a:solidFill>
                  <a:schemeClr val="bg1"/>
                </a:solidFill>
                <a:latin typeface="Courier New"/>
                <a:cs typeface="Courier New"/>
              </a:rPr>
              <a:t>match:uri.component</a:t>
            </a:r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22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01618"/>
            <a:ext cx="13167360" cy="67966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nd go Forward with: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662" y="2041332"/>
            <a:ext cx="11513111" cy="267765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POST /subscribe-event HTTP/1.1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Host: </a:t>
            </a:r>
            <a:r>
              <a:rPr lang="en-US" sz="2400" dirty="0" err="1" smtClean="0">
                <a:solidFill>
                  <a:schemeClr val="bg1"/>
                </a:solidFill>
                <a:latin typeface="Courier New"/>
                <a:cs typeface="Courier New"/>
              </a:rPr>
              <a:t>mail.foo.com</a:t>
            </a:r>
            <a:endParaRPr lang="en-US" sz="2400" dirty="0" smtClean="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X-Event-Id: </a:t>
            </a:r>
            <a:r>
              <a:rPr lang="en-US" sz="2400" dirty="0" smtClean="0">
                <a:solidFill>
                  <a:srgbClr val="FF8E11"/>
                </a:solidFill>
                <a:latin typeface="Courier New"/>
                <a:cs typeface="Courier New"/>
              </a:rPr>
              <a:t>2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X-Event-User: </a:t>
            </a:r>
            <a:r>
              <a:rPr lang="en-US" sz="2400" dirty="0" smtClean="0">
                <a:solidFill>
                  <a:srgbClr val="FF8E11"/>
                </a:solidFill>
                <a:latin typeface="Courier New"/>
                <a:cs typeface="Courier New"/>
              </a:rPr>
              <a:t>B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X-Event-Token: </a:t>
            </a:r>
            <a:r>
              <a:rPr lang="en-US" sz="2400" dirty="0" smtClean="0">
                <a:solidFill>
                  <a:srgbClr val="FF8E11"/>
                </a:solidFill>
                <a:latin typeface="Courier New"/>
                <a:cs typeface="Courier New"/>
              </a:rPr>
              <a:t>of2948f394fornvo334o343o4oejo23jf2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X-Event-Signature: </a:t>
            </a:r>
            <a:r>
              <a:rPr lang="nl-NL" sz="2400" dirty="0" smtClean="0">
                <a:solidFill>
                  <a:srgbClr val="FF8E11"/>
                </a:solidFill>
                <a:latin typeface="Courier New"/>
                <a:cs typeface="Courier New"/>
              </a:rPr>
              <a:t>f1d2d2f924e986ac86fdf7b36c94bcdf32beec15</a:t>
            </a:r>
            <a:r>
              <a:rPr lang="en-US" sz="2400" dirty="0" smtClean="0">
                <a:solidFill>
                  <a:srgbClr val="FF8E11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4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54480"/>
            <a:ext cx="13167360" cy="5058949"/>
          </a:xfrm>
        </p:spPr>
        <p:txBody>
          <a:bodyPr/>
          <a:lstStyle/>
          <a:p>
            <a:r>
              <a:rPr lang="en-US" dirty="0" smtClean="0"/>
              <a:t>On The Origin - Subscription</a:t>
            </a:r>
          </a:p>
          <a:p>
            <a:pPr lvl="1"/>
            <a:r>
              <a:rPr lang="en-US" dirty="0" smtClean="0"/>
              <a:t>Receive the subscription request </a:t>
            </a:r>
          </a:p>
          <a:p>
            <a:pPr lvl="1"/>
            <a:r>
              <a:rPr lang="en-US" dirty="0" smtClean="0"/>
              <a:t>Respond with a “202” (</a:t>
            </a:r>
            <a:r>
              <a:rPr lang="en-US" dirty="0" err="1" smtClean="0"/>
              <a:t>eg</a:t>
            </a:r>
            <a:r>
              <a:rPr lang="en-US" dirty="0" smtClean="0"/>
              <a:t>.) in the positive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 The Origin – Event Firing</a:t>
            </a:r>
          </a:p>
          <a:p>
            <a:pPr lvl="1"/>
            <a:r>
              <a:rPr lang="en-US" dirty="0" smtClean="0"/>
              <a:t>When event fires, send the event data </a:t>
            </a:r>
          </a:p>
          <a:p>
            <a:pPr lvl="2"/>
            <a:r>
              <a:rPr lang="en-US" dirty="0" smtClean="0"/>
              <a:t>Sign token</a:t>
            </a:r>
          </a:p>
          <a:p>
            <a:pPr lvl="2"/>
            <a:r>
              <a:rPr lang="en-US" dirty="0" smtClean="0"/>
              <a:t>Application specific, recommend SSE</a:t>
            </a:r>
          </a:p>
          <a:p>
            <a:pPr lvl="1"/>
            <a:r>
              <a:rPr lang="en-US" dirty="0" smtClean="0"/>
              <a:t>Fire and forget, persist, or 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10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Implementation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623" y="1671999"/>
            <a:ext cx="11513111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POST /deliver-event HTTP/1.1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Host: </a:t>
            </a:r>
            <a:r>
              <a:rPr lang="en-US" sz="2400" dirty="0" err="1" smtClean="0">
                <a:solidFill>
                  <a:schemeClr val="bg1"/>
                </a:solidFill>
                <a:latin typeface="Courier New"/>
                <a:cs typeface="Courier New"/>
              </a:rPr>
              <a:t>event.foo.com</a:t>
            </a:r>
            <a:endParaRPr lang="en-US" sz="2400" dirty="0" smtClean="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X-Event-Id: </a:t>
            </a:r>
            <a:r>
              <a:rPr lang="en-US" sz="2400" dirty="0" smtClean="0">
                <a:solidFill>
                  <a:srgbClr val="FF8E11"/>
                </a:solidFill>
                <a:latin typeface="Courier New"/>
                <a:cs typeface="Courier New"/>
              </a:rPr>
              <a:t>2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X-Event-User: </a:t>
            </a:r>
            <a:r>
              <a:rPr lang="en-US" sz="2400" dirty="0" smtClean="0">
                <a:solidFill>
                  <a:srgbClr val="FF8E11"/>
                </a:solidFill>
                <a:latin typeface="Courier New"/>
                <a:cs typeface="Courier New"/>
              </a:rPr>
              <a:t>B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X-Event-Token: </a:t>
            </a:r>
            <a:r>
              <a:rPr lang="en-US" sz="2400" dirty="0" smtClean="0">
                <a:solidFill>
                  <a:schemeClr val="accent2"/>
                </a:solidFill>
                <a:latin typeface="Courier New"/>
                <a:cs typeface="Courier New"/>
              </a:rPr>
              <a:t>of2948f394fornvo334o343o4oejo23jf2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X-Event-Signature: </a:t>
            </a:r>
            <a:r>
              <a:rPr lang="da-DK" sz="2400" dirty="0" smtClean="0">
                <a:solidFill>
                  <a:srgbClr val="FF8E11"/>
                </a:solidFill>
                <a:latin typeface="Courier New"/>
                <a:cs typeface="Courier New"/>
              </a:rPr>
              <a:t>e242ed3bffccdf271b7fbaf34ed72d089537b42f</a:t>
            </a:r>
          </a:p>
          <a:p>
            <a:r>
              <a:rPr lang="da-DK" sz="2400" dirty="0" smtClean="0">
                <a:solidFill>
                  <a:schemeClr val="bg1"/>
                </a:solidFill>
                <a:latin typeface="Courier New"/>
                <a:cs typeface="Courier New"/>
              </a:rPr>
              <a:t>Content-Length: 16</a:t>
            </a:r>
          </a:p>
          <a:p>
            <a:endParaRPr lang="da-DK" sz="2400" dirty="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da-DK" sz="2400" dirty="0" smtClean="0">
                <a:solidFill>
                  <a:schemeClr val="bg1"/>
                </a:solidFill>
                <a:latin typeface="Courier New"/>
                <a:cs typeface="Courier New"/>
              </a:rPr>
              <a:t>You’ve Got Mail!</a:t>
            </a:r>
            <a:endParaRPr lang="en-US" sz="2400" dirty="0" smtClean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0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54480"/>
            <a:ext cx="13167360" cy="1271674"/>
          </a:xfrm>
        </p:spPr>
        <p:txBody>
          <a:bodyPr/>
          <a:lstStyle/>
          <a:p>
            <a:r>
              <a:rPr lang="en-US" dirty="0" smtClean="0"/>
              <a:t>One Shot Event</a:t>
            </a:r>
          </a:p>
          <a:p>
            <a:pPr lvl="1"/>
            <a:r>
              <a:rPr lang="en-US" dirty="0" smtClean="0"/>
              <a:t>Force client reconnect (re-subscribe)</a:t>
            </a:r>
          </a:p>
          <a:p>
            <a:endParaRPr lang="en-US" dirty="0" smtClean="0"/>
          </a:p>
        </p:txBody>
      </p:sp>
      <p:pic>
        <p:nvPicPr>
          <p:cNvPr id="4" name="Picture 73" descr="End_User-gre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709" y="3953879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2" descr="Akamai_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160" y="422880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1" descr="gray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3660" y="4098520"/>
            <a:ext cx="12192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684122" y="4390329"/>
            <a:ext cx="466774" cy="466774"/>
          </a:xfrm>
          <a:prstGeom prst="ellipse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 bwMode="auto">
          <a:xfrm>
            <a:off x="3409470" y="4611093"/>
            <a:ext cx="2466690" cy="1475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6" idx="1"/>
          </p:cNvCxnSpPr>
          <p:nvPr/>
        </p:nvCxnSpPr>
        <p:spPr bwMode="auto">
          <a:xfrm flipV="1">
            <a:off x="6422164" y="4618426"/>
            <a:ext cx="4351496" cy="19206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0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227E-7 2.97569E-6 L -0.54806 -0.00425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</a:t>
            </a:r>
            <a:r>
              <a:rPr lang="en-US" dirty="0" smtClean="0"/>
              <a:t>Types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Repeatable Event</a:t>
            </a:r>
          </a:p>
          <a:p>
            <a:pPr lvl="1"/>
            <a:r>
              <a:rPr lang="en-US" dirty="0"/>
              <a:t>Origin → CDN: Multiple Requests</a:t>
            </a:r>
          </a:p>
          <a:p>
            <a:pPr lvl="1"/>
            <a:r>
              <a:rPr lang="en-US" dirty="0"/>
              <a:t>CDN → Client: HTTP Streaming</a:t>
            </a:r>
          </a:p>
          <a:p>
            <a:endParaRPr lang="en-US" dirty="0"/>
          </a:p>
        </p:txBody>
      </p:sp>
      <p:pic>
        <p:nvPicPr>
          <p:cNvPr id="4" name="Picture 73" descr="End_User-gre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709" y="4148392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2" descr="Akamai_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160" y="4423319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1" descr="gray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3660" y="4293033"/>
            <a:ext cx="12192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684122" y="4584842"/>
            <a:ext cx="466774" cy="466774"/>
          </a:xfrm>
          <a:prstGeom prst="ellipse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 bwMode="auto">
          <a:xfrm>
            <a:off x="3409470" y="4805606"/>
            <a:ext cx="2466690" cy="1475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6" idx="1"/>
          </p:cNvCxnSpPr>
          <p:nvPr/>
        </p:nvCxnSpPr>
        <p:spPr bwMode="auto">
          <a:xfrm flipV="1">
            <a:off x="6422164" y="4812939"/>
            <a:ext cx="4351496" cy="19206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7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repeatCount="4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227E-7 2.97569E-6 L -0.54806 -0.00425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Types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Streaming</a:t>
            </a:r>
          </a:p>
          <a:p>
            <a:pPr lvl="1"/>
            <a:r>
              <a:rPr lang="en-US" dirty="0"/>
              <a:t>Similar to Multiple Events</a:t>
            </a:r>
          </a:p>
          <a:p>
            <a:pPr lvl="1"/>
            <a:r>
              <a:rPr lang="en-US" dirty="0"/>
              <a:t>Potential for </a:t>
            </a:r>
            <a:r>
              <a:rPr lang="en-US" dirty="0" smtClean="0"/>
              <a:t>multiplexing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73" descr="End_User-gre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709" y="3953879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1" descr="gray_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3660" y="4098520"/>
            <a:ext cx="12192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endCxn id="5" idx="1"/>
          </p:cNvCxnSpPr>
          <p:nvPr/>
        </p:nvCxnSpPr>
        <p:spPr bwMode="auto">
          <a:xfrm>
            <a:off x="3409470" y="4611093"/>
            <a:ext cx="2466690" cy="1475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6" idx="1"/>
          </p:cNvCxnSpPr>
          <p:nvPr/>
        </p:nvCxnSpPr>
        <p:spPr bwMode="auto">
          <a:xfrm flipV="1">
            <a:off x="6422164" y="4618426"/>
            <a:ext cx="4351496" cy="19206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3077676" y="4729751"/>
            <a:ext cx="2929411" cy="1471769"/>
          </a:xfrm>
          <a:prstGeom prst="line">
            <a:avLst/>
          </a:prstGeom>
          <a:ln w="5080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73" descr="End_User-gre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933" y="5353448"/>
            <a:ext cx="1326124" cy="13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160" y="422880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0664853" y="4375725"/>
            <a:ext cx="526647" cy="514887"/>
            <a:chOff x="8900914" y="2494338"/>
            <a:chExt cx="526647" cy="514887"/>
          </a:xfrm>
        </p:grpSpPr>
        <p:sp>
          <p:nvSpPr>
            <p:cNvPr id="16" name="Block Arc 15"/>
            <p:cNvSpPr/>
            <p:nvPr/>
          </p:nvSpPr>
          <p:spPr bwMode="auto">
            <a:xfrm>
              <a:off x="8912674" y="2494338"/>
              <a:ext cx="514887" cy="514887"/>
            </a:xfrm>
            <a:prstGeom prst="blockArc">
              <a:avLst>
                <a:gd name="adj1" fmla="val 10800000"/>
                <a:gd name="adj2" fmla="val 119"/>
                <a:gd name="adj3" fmla="val 4719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Block Arc 16"/>
            <p:cNvSpPr/>
            <p:nvPr/>
          </p:nvSpPr>
          <p:spPr bwMode="auto">
            <a:xfrm rot="10800000">
              <a:off x="8900914" y="2494338"/>
              <a:ext cx="514887" cy="514887"/>
            </a:xfrm>
            <a:prstGeom prst="blockArc">
              <a:avLst>
                <a:gd name="adj1" fmla="val 10800000"/>
                <a:gd name="adj2" fmla="val 119"/>
                <a:gd name="adj3" fmla="val 47199"/>
              </a:avLst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Block Arc 19"/>
          <p:cNvSpPr/>
          <p:nvPr/>
        </p:nvSpPr>
        <p:spPr bwMode="auto">
          <a:xfrm>
            <a:off x="5913504" y="4375263"/>
            <a:ext cx="514887" cy="514887"/>
          </a:xfrm>
          <a:prstGeom prst="blockArc">
            <a:avLst>
              <a:gd name="adj1" fmla="val 10800000"/>
              <a:gd name="adj2" fmla="val 119"/>
              <a:gd name="adj3" fmla="val 471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Block Arc 20"/>
          <p:cNvSpPr/>
          <p:nvPr/>
        </p:nvSpPr>
        <p:spPr bwMode="auto">
          <a:xfrm rot="10800000">
            <a:off x="5901744" y="4375263"/>
            <a:ext cx="514887" cy="514887"/>
          </a:xfrm>
          <a:prstGeom prst="blockArc">
            <a:avLst>
              <a:gd name="adj1" fmla="val 10800000"/>
              <a:gd name="adj2" fmla="val 119"/>
              <a:gd name="adj3" fmla="val 47199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24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3744E-6 9.6432E-8 L -0.32718 0.00135 " pathEditMode="relative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0" presetClass="path" presetSubtype="0" repeatCount="4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56E-6 1.93828E-6 L -0.21628 0.00019 " pathEditMode="relative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585E-6 -4.89875E-6 L -0.19457 0.1757 " pathEditMode="relative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Risk: Bogus Event Injection</a:t>
            </a:r>
          </a:p>
          <a:p>
            <a:endParaRPr lang="en-US" dirty="0" smtClean="0"/>
          </a:p>
          <a:p>
            <a:r>
              <a:rPr lang="en-US" dirty="0" smtClean="0"/>
              <a:t>SSL on all sides will help</a:t>
            </a:r>
          </a:p>
          <a:p>
            <a:pPr lvl="1"/>
            <a:r>
              <a:rPr lang="en-US" dirty="0" smtClean="0"/>
              <a:t>Origin to CDN </a:t>
            </a:r>
            <a:r>
              <a:rPr lang="en-US" u="sng" dirty="0" smtClean="0"/>
              <a:t>MUST</a:t>
            </a:r>
            <a:r>
              <a:rPr lang="en-US" dirty="0" smtClean="0"/>
              <a:t> be authenticated</a:t>
            </a:r>
          </a:p>
          <a:p>
            <a:endParaRPr lang="en-US" dirty="0" smtClean="0"/>
          </a:p>
          <a:p>
            <a:r>
              <a:rPr lang="en-US" dirty="0" smtClean="0"/>
              <a:t>The token </a:t>
            </a:r>
            <a:r>
              <a:rPr lang="en-US" u="sng" dirty="0" smtClean="0"/>
              <a:t>MUST</a:t>
            </a:r>
            <a:r>
              <a:rPr lang="en-US" dirty="0" smtClean="0"/>
              <a:t> be secure</a:t>
            </a:r>
          </a:p>
          <a:p>
            <a:pPr lvl="1"/>
            <a:r>
              <a:rPr lang="en-US" dirty="0" smtClean="0"/>
              <a:t>Necessitates a shared secret or more expensive asymmetrical operations</a:t>
            </a:r>
          </a:p>
          <a:p>
            <a:pPr lvl="1"/>
            <a:r>
              <a:rPr lang="en-US" dirty="0" smtClean="0"/>
              <a:t>Replay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23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Error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 Rejects the subscription request</a:t>
            </a:r>
          </a:p>
          <a:p>
            <a:pPr lvl="1"/>
            <a:r>
              <a:rPr lang="en-US" dirty="0" smtClean="0"/>
              <a:t>An error is returned to the edge machine</a:t>
            </a:r>
          </a:p>
          <a:p>
            <a:pPr lvl="1"/>
            <a:r>
              <a:rPr lang="en-US" dirty="0" smtClean="0"/>
              <a:t>Edge machine delivers the error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Tokens are found to be invalid by some party</a:t>
            </a:r>
          </a:p>
          <a:p>
            <a:pPr lvl="1"/>
            <a:r>
              <a:rPr lang="en-US" dirty="0" smtClean="0"/>
              <a:t>Be paranoid</a:t>
            </a:r>
          </a:p>
          <a:p>
            <a:pPr lvl="1"/>
            <a:r>
              <a:rPr lang="en-US" dirty="0" smtClean="0"/>
              <a:t>Drop connections and force </a:t>
            </a:r>
            <a:r>
              <a:rPr lang="en-US" dirty="0" err="1" smtClean="0"/>
              <a:t>resubscription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02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endParaRPr lang="en-US" dirty="0"/>
          </a:p>
        </p:txBody>
      </p:sp>
      <p:pic>
        <p:nvPicPr>
          <p:cNvPr id="5" name="Picture 4" descr="DSC_037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697" t="7997" r="22005" b="710"/>
          <a:stretch/>
        </p:blipFill>
        <p:spPr>
          <a:xfrm>
            <a:off x="3874688" y="817983"/>
            <a:ext cx="6400800" cy="5966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5787" y="6838778"/>
            <a:ext cx="5707337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Dad, when are the fireworks starting?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868" y="1248776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863" y="2204461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1438" y="945257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4254" y="2041632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927" y="3268270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3560" y="2910049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2864" y="4972537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2417" y="4288660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2901" y="4353791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1856" y="6134044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4855" y="5949505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26436" y="3029456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5111" y="1574859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54378" y="5178786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015" y="5254772"/>
            <a:ext cx="366885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longer now?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09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Cases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drops and </a:t>
            </a:r>
            <a:r>
              <a:rPr lang="en-US" dirty="0" smtClean="0"/>
              <a:t>reconnects</a:t>
            </a:r>
          </a:p>
          <a:p>
            <a:pPr lvl="1"/>
            <a:r>
              <a:rPr lang="en-US" dirty="0" smtClean="0"/>
              <a:t>If detected by edge machine, unsubscribe event can be fired</a:t>
            </a:r>
          </a:p>
          <a:p>
            <a:pPr lvl="1"/>
            <a:r>
              <a:rPr lang="en-US" dirty="0" smtClean="0"/>
              <a:t>Origin should detect multiple subscriptions and resolve</a:t>
            </a:r>
          </a:p>
          <a:p>
            <a:pPr lvl="1"/>
            <a:r>
              <a:rPr lang="en-US" dirty="0" smtClean="0"/>
              <a:t>Optional: If client also has a token it can be used to reconnect to the original edge machine via redirect or tunneling</a:t>
            </a:r>
          </a:p>
          <a:p>
            <a:pPr lvl="2" indent="0">
              <a:buNone/>
            </a:pPr>
            <a:endParaRPr lang="en-US" dirty="0"/>
          </a:p>
          <a:p>
            <a:r>
              <a:rPr lang="en-US" dirty="0"/>
              <a:t>Edge machine ‘disappears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Devolves (hopefully) to a client drop and reconnect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98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Cases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Annoying routers dropping quiet connections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eartbeat events can help (Wait! Isn’t that polling?)</a:t>
            </a:r>
          </a:p>
          <a:p>
            <a:pPr lvl="1"/>
            <a:r>
              <a:rPr lang="en-US" dirty="0" smtClean="0"/>
              <a:t>Fortunately a well understood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74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8" descr="clou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767" y="1999900"/>
            <a:ext cx="5087716" cy="465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– Connectionless Push Friendly</a:t>
            </a:r>
            <a:endParaRPr lang="en-US" dirty="0"/>
          </a:p>
        </p:txBody>
      </p:sp>
      <p:pic>
        <p:nvPicPr>
          <p:cNvPr id="5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9917" y="444204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797" y="2944481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677" y="181192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676" y="5975739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662" y="2956240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662" y="4323996"/>
            <a:ext cx="896402" cy="7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1" descr="gray_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6541" y="3354796"/>
            <a:ext cx="12192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>
            <a:endCxn id="31" idx="1"/>
          </p:cNvCxnSpPr>
          <p:nvPr/>
        </p:nvCxnSpPr>
        <p:spPr bwMode="auto">
          <a:xfrm flipV="1">
            <a:off x="2187284" y="4053826"/>
            <a:ext cx="1976055" cy="144020"/>
          </a:xfrm>
          <a:prstGeom prst="line">
            <a:avLst/>
          </a:prstGeom>
          <a:ln w="508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1" idx="1"/>
          </p:cNvCxnSpPr>
          <p:nvPr/>
        </p:nvCxnSpPr>
        <p:spPr bwMode="auto">
          <a:xfrm>
            <a:off x="2163765" y="2704494"/>
            <a:ext cx="1999574" cy="1349332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1" idx="1"/>
          </p:cNvCxnSpPr>
          <p:nvPr/>
        </p:nvCxnSpPr>
        <p:spPr bwMode="auto">
          <a:xfrm flipV="1">
            <a:off x="2222563" y="4053826"/>
            <a:ext cx="1940776" cy="2060683"/>
          </a:xfrm>
          <a:prstGeom prst="line">
            <a:avLst/>
          </a:prstGeom>
          <a:ln w="5080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80" descr="cell-tower-whi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3339" y="3467244"/>
            <a:ext cx="481013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7" descr="Devices"/>
          <p:cNvPicPr>
            <a:picLocks noChangeAspect="1" noChangeArrowheads="1"/>
          </p:cNvPicPr>
          <p:nvPr/>
        </p:nvPicPr>
        <p:blipFill>
          <a:blip r:embed="rId7" cstate="print"/>
          <a:srcRect l="40733" r="37730" b="-8081"/>
          <a:stretch>
            <a:fillRect/>
          </a:stretch>
        </p:blipFill>
        <p:spPr bwMode="auto">
          <a:xfrm>
            <a:off x="1517866" y="2021802"/>
            <a:ext cx="739976" cy="12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 descr="droid-eri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7495" y="5403025"/>
            <a:ext cx="1112120" cy="13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 descr="iphone-larg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60511" y="3600239"/>
            <a:ext cx="711324" cy="13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>
            <a:endCxn id="6" idx="1"/>
          </p:cNvCxnSpPr>
          <p:nvPr/>
        </p:nvCxnSpPr>
        <p:spPr bwMode="auto">
          <a:xfrm flipV="1">
            <a:off x="4527442" y="3328243"/>
            <a:ext cx="1572355" cy="657947"/>
          </a:xfrm>
          <a:prstGeom prst="line">
            <a:avLst/>
          </a:prstGeom>
          <a:ln w="50800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V="1">
            <a:off x="4539202" y="3457049"/>
            <a:ext cx="1552266" cy="682003"/>
          </a:xfrm>
          <a:prstGeom prst="line">
            <a:avLst/>
          </a:prstGeom>
          <a:ln w="508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V="1">
            <a:off x="4598000" y="3562877"/>
            <a:ext cx="1528746" cy="705522"/>
          </a:xfrm>
          <a:prstGeom prst="line">
            <a:avLst/>
          </a:prstGeom>
          <a:ln w="5080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86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WebSockets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good candidate (today)</a:t>
            </a:r>
          </a:p>
          <a:p>
            <a:pPr lvl="1"/>
            <a:r>
              <a:rPr lang="en-US" dirty="0" smtClean="0"/>
              <a:t>Bi-directional</a:t>
            </a:r>
          </a:p>
          <a:p>
            <a:pPr lvl="1"/>
            <a:r>
              <a:rPr lang="en-US" dirty="0" smtClean="0"/>
              <a:t>Opaque</a:t>
            </a:r>
          </a:p>
          <a:p>
            <a:r>
              <a:rPr lang="en-US" dirty="0" smtClean="0"/>
              <a:t>Standard Acceleration techniques are ideal</a:t>
            </a:r>
          </a:p>
          <a:p>
            <a:r>
              <a:rPr lang="en-US" dirty="0" smtClean="0"/>
              <a:t>Anticipating ‘standards’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8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afr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8284" y="2375254"/>
            <a:ext cx="5677301" cy="5467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Millions of users want to know when they get new mail. 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05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afr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8284" y="2375254"/>
            <a:ext cx="5677301" cy="5467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What friends are online?  What are they doing?  I want to chat with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24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Quotes</a:t>
            </a:r>
          </a:p>
          <a:p>
            <a:pPr lvl="1"/>
            <a:r>
              <a:rPr lang="en-US" dirty="0" smtClean="0"/>
              <a:t>BSC: 78.34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BSC: 75.56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BSC: 38.12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BSC: 3.12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BSC: Delisted</a:t>
            </a:r>
            <a:endParaRPr lang="en-US" dirty="0"/>
          </a:p>
        </p:txBody>
      </p:sp>
      <p:pic>
        <p:nvPicPr>
          <p:cNvPr id="4" name="Picture 3" descr="globe_afr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8284" y="2375254"/>
            <a:ext cx="5677301" cy="54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afr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8284" y="2375254"/>
            <a:ext cx="5677301" cy="5467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Printing</a:t>
            </a:r>
          </a:p>
          <a:p>
            <a:pPr marL="179388" lvl="1" indent="-179388"/>
            <a:r>
              <a:rPr lang="en-US" dirty="0" smtClean="0"/>
              <a:t>Printer manufacturer sells 100 million Internet-enabled printers and wants to enable cloud printing in a scalable and efficient manner.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Server-Sent Events is a great thing</a:t>
            </a:r>
          </a:p>
          <a:p>
            <a:pPr lvl="1"/>
            <a:r>
              <a:rPr lang="en-US" dirty="0" smtClean="0"/>
              <a:t>Introduces connection scaling problems</a:t>
            </a:r>
          </a:p>
          <a:p>
            <a:pPr lvl="1"/>
            <a:r>
              <a:rPr lang="en-US" dirty="0" smtClean="0"/>
              <a:t>Formalizes long-polling methodologies</a:t>
            </a:r>
          </a:p>
          <a:p>
            <a:pPr lvl="1"/>
            <a:r>
              <a:rPr lang="en-US" dirty="0"/>
              <a:t>Useful whenever a user is expected to wait a ‘long time’ for a reply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CDNs can help with the scaling problem </a:t>
            </a:r>
          </a:p>
          <a:p>
            <a:pPr lvl="1"/>
            <a:r>
              <a:rPr lang="en-US" dirty="0" smtClean="0"/>
              <a:t>Half-Sync / Half-</a:t>
            </a:r>
            <a:r>
              <a:rPr lang="en-US" dirty="0" err="1" smtClean="0"/>
              <a:t>Async</a:t>
            </a:r>
            <a:endParaRPr lang="en-US" dirty="0" smtClean="0"/>
          </a:p>
          <a:p>
            <a:pPr lvl="1"/>
            <a:r>
              <a:rPr lang="en-US" dirty="0" smtClean="0"/>
              <a:t>Security Features</a:t>
            </a:r>
          </a:p>
          <a:p>
            <a:pPr lvl="1"/>
            <a:r>
              <a:rPr lang="en-US" dirty="0" smtClean="0"/>
              <a:t>Business Logic</a:t>
            </a:r>
          </a:p>
          <a:p>
            <a:pPr lvl="1"/>
            <a:r>
              <a:rPr lang="en-US" dirty="0" smtClean="0"/>
              <a:t>Acceleration</a:t>
            </a:r>
          </a:p>
          <a:p>
            <a:endParaRPr lang="en-US" sz="1000" dirty="0"/>
          </a:p>
          <a:p>
            <a:r>
              <a:rPr lang="en-US" dirty="0" smtClean="0"/>
              <a:t>CDNs can provide a “server push” paradigm to the origin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24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Polling</a:t>
            </a:r>
            <a:endParaRPr lang="en-US" dirty="0"/>
          </a:p>
        </p:txBody>
      </p:sp>
      <p:pic>
        <p:nvPicPr>
          <p:cNvPr id="4" name="Picture 3" descr="begging-boxer-1024x76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49336" y="1530583"/>
            <a:ext cx="5986382" cy="4489787"/>
          </a:xfrm>
          <a:prstGeom prst="rect">
            <a:avLst/>
          </a:prstGeom>
        </p:spPr>
      </p:pic>
      <p:pic>
        <p:nvPicPr>
          <p:cNvPr id="5" name="Picture 4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0728" y="1270486"/>
            <a:ext cx="1958954" cy="1469216"/>
          </a:xfrm>
          <a:prstGeom prst="rect">
            <a:avLst/>
          </a:prstGeom>
        </p:spPr>
      </p:pic>
      <p:pic>
        <p:nvPicPr>
          <p:cNvPr id="6" name="Picture 5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88570" y="2486695"/>
            <a:ext cx="1958954" cy="1469216"/>
          </a:xfrm>
          <a:prstGeom prst="rect">
            <a:avLst/>
          </a:prstGeom>
        </p:spPr>
      </p:pic>
      <p:pic>
        <p:nvPicPr>
          <p:cNvPr id="7" name="Picture 6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784573" y="5363325"/>
            <a:ext cx="1958954" cy="1469216"/>
          </a:xfrm>
          <a:prstGeom prst="rect">
            <a:avLst/>
          </a:prstGeom>
        </p:spPr>
      </p:pic>
      <p:pic>
        <p:nvPicPr>
          <p:cNvPr id="8" name="Picture 7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75843" y="4669019"/>
            <a:ext cx="1958954" cy="1469216"/>
          </a:xfrm>
          <a:prstGeom prst="rect">
            <a:avLst/>
          </a:prstGeom>
        </p:spPr>
      </p:pic>
      <p:pic>
        <p:nvPicPr>
          <p:cNvPr id="9" name="Picture 8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950176" y="3507085"/>
            <a:ext cx="1958954" cy="1469216"/>
          </a:xfrm>
          <a:prstGeom prst="rect">
            <a:avLst/>
          </a:prstGeom>
        </p:spPr>
      </p:pic>
      <p:pic>
        <p:nvPicPr>
          <p:cNvPr id="10" name="Picture 9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304191" y="1390320"/>
            <a:ext cx="1958954" cy="1469216"/>
          </a:xfrm>
          <a:prstGeom prst="rect">
            <a:avLst/>
          </a:prstGeom>
        </p:spPr>
      </p:pic>
      <p:pic>
        <p:nvPicPr>
          <p:cNvPr id="11" name="Picture 10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74928" y="1097230"/>
            <a:ext cx="1958954" cy="1469216"/>
          </a:xfrm>
          <a:prstGeom prst="rect">
            <a:avLst/>
          </a:prstGeom>
        </p:spPr>
      </p:pic>
      <p:pic>
        <p:nvPicPr>
          <p:cNvPr id="12" name="Picture 11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39359" y="3941293"/>
            <a:ext cx="1958954" cy="1469216"/>
          </a:xfrm>
          <a:prstGeom prst="rect">
            <a:avLst/>
          </a:prstGeom>
        </p:spPr>
      </p:pic>
      <p:pic>
        <p:nvPicPr>
          <p:cNvPr id="13" name="Picture 12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39359" y="5667270"/>
            <a:ext cx="1958954" cy="1469216"/>
          </a:xfrm>
          <a:prstGeom prst="rect">
            <a:avLst/>
          </a:prstGeom>
        </p:spPr>
      </p:pic>
      <p:pic>
        <p:nvPicPr>
          <p:cNvPr id="14" name="Picture 13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32868" y="695588"/>
            <a:ext cx="1958954" cy="1469216"/>
          </a:xfrm>
          <a:prstGeom prst="rect">
            <a:avLst/>
          </a:prstGeom>
        </p:spPr>
      </p:pic>
      <p:pic>
        <p:nvPicPr>
          <p:cNvPr id="15" name="Picture 14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03531" y="5395890"/>
            <a:ext cx="1958954" cy="1469216"/>
          </a:xfrm>
          <a:prstGeom prst="rect">
            <a:avLst/>
          </a:prstGeom>
        </p:spPr>
      </p:pic>
      <p:pic>
        <p:nvPicPr>
          <p:cNvPr id="16" name="Picture 15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815743" y="3181429"/>
            <a:ext cx="1958954" cy="1469216"/>
          </a:xfrm>
          <a:prstGeom prst="rect">
            <a:avLst/>
          </a:prstGeom>
        </p:spPr>
      </p:pic>
      <p:pic>
        <p:nvPicPr>
          <p:cNvPr id="17" name="Picture 16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894510" y="1184072"/>
            <a:ext cx="1958954" cy="1469216"/>
          </a:xfrm>
          <a:prstGeom prst="rect">
            <a:avLst/>
          </a:prstGeom>
        </p:spPr>
      </p:pic>
      <p:pic>
        <p:nvPicPr>
          <p:cNvPr id="18" name="Picture 17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17009" y="4227134"/>
            <a:ext cx="1958954" cy="1469216"/>
          </a:xfrm>
          <a:prstGeom prst="rect">
            <a:avLst/>
          </a:prstGeom>
        </p:spPr>
      </p:pic>
      <p:pic>
        <p:nvPicPr>
          <p:cNvPr id="19" name="Picture 18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9204" y="5667270"/>
            <a:ext cx="1958954" cy="1469216"/>
          </a:xfrm>
          <a:prstGeom prst="rect">
            <a:avLst/>
          </a:prstGeom>
        </p:spPr>
      </p:pic>
      <p:pic>
        <p:nvPicPr>
          <p:cNvPr id="20" name="Picture 19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41449" y="2996890"/>
            <a:ext cx="1958954" cy="1469216"/>
          </a:xfrm>
          <a:prstGeom prst="rect">
            <a:avLst/>
          </a:prstGeom>
        </p:spPr>
      </p:pic>
      <p:pic>
        <p:nvPicPr>
          <p:cNvPr id="21" name="Picture 20" descr="begging-boxer-1024x7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141375" y="4147542"/>
            <a:ext cx="1958954" cy="14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39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Polling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method for emulating ‘server push’ and providing real time notifications</a:t>
            </a:r>
          </a:p>
          <a:p>
            <a:pPr lvl="1"/>
            <a:r>
              <a:rPr lang="en-US" dirty="0" smtClean="0"/>
              <a:t>Browser uses </a:t>
            </a:r>
            <a:r>
              <a:rPr lang="en-US" dirty="0" err="1" smtClean="0"/>
              <a:t>XMLHttpRequest</a:t>
            </a:r>
            <a:r>
              <a:rPr lang="en-US" dirty="0" smtClean="0"/>
              <a:t> to connect to origin and waits</a:t>
            </a:r>
          </a:p>
          <a:p>
            <a:pPr lvl="1"/>
            <a:r>
              <a:rPr lang="en-US" dirty="0" smtClean="0"/>
              <a:t>When there is data to send, the origin responds</a:t>
            </a:r>
          </a:p>
          <a:p>
            <a:endParaRPr lang="en-US" dirty="0" smtClean="0"/>
          </a:p>
          <a:p>
            <a:r>
              <a:rPr lang="en-US" dirty="0" smtClean="0"/>
              <a:t>Variants and frameworks:</a:t>
            </a:r>
          </a:p>
          <a:p>
            <a:pPr lvl="1"/>
            <a:r>
              <a:rPr lang="en-US" dirty="0" smtClean="0"/>
              <a:t>Long Polling</a:t>
            </a:r>
          </a:p>
          <a:p>
            <a:pPr lvl="1"/>
            <a:r>
              <a:rPr lang="en-US" dirty="0" smtClean="0"/>
              <a:t>Server-Sent Events</a:t>
            </a:r>
          </a:p>
          <a:p>
            <a:pPr lvl="1"/>
            <a:r>
              <a:rPr lang="en-US" dirty="0" smtClean="0"/>
              <a:t>HTTP Streaming</a:t>
            </a:r>
          </a:p>
          <a:p>
            <a:pPr lvl="1"/>
            <a:r>
              <a:rPr lang="en-US" dirty="0" smtClean="0"/>
              <a:t>Bayeux</a:t>
            </a:r>
          </a:p>
          <a:p>
            <a:pPr lvl="1"/>
            <a:r>
              <a:rPr lang="en-US" dirty="0" smtClean="0"/>
              <a:t>BOSH</a:t>
            </a:r>
          </a:p>
          <a:p>
            <a:pPr lvl="1"/>
            <a:r>
              <a:rPr lang="en-US" dirty="0" smtClean="0"/>
              <a:t>Comet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15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is growing</a:t>
            </a:r>
            <a:endParaRPr lang="en-US" dirty="0"/>
          </a:p>
        </p:txBody>
      </p:sp>
      <p:pic>
        <p:nvPicPr>
          <p:cNvPr id="5" name="Picture 4" descr="Screen shot 2011-06-14 at 5.4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98960" y="1358358"/>
            <a:ext cx="7828883" cy="4351160"/>
          </a:xfrm>
          <a:prstGeom prst="rect">
            <a:avLst/>
          </a:prstGeom>
        </p:spPr>
      </p:pic>
      <p:pic>
        <p:nvPicPr>
          <p:cNvPr id="6" name="Picture 5" descr="Screen shot 2011-06-14 at 5.5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19445" y="3543763"/>
            <a:ext cx="7122418" cy="3676086"/>
          </a:xfrm>
          <a:prstGeom prst="rect">
            <a:avLst/>
          </a:prstGeom>
        </p:spPr>
      </p:pic>
      <p:pic>
        <p:nvPicPr>
          <p:cNvPr id="7" name="Picture 6" descr="Screen shot 2011-06-14 at 5.5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54252" y="2117178"/>
            <a:ext cx="7851833" cy="38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0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Changing</a:t>
            </a:r>
            <a:endParaRPr lang="en-US" dirty="0"/>
          </a:p>
        </p:txBody>
      </p:sp>
      <p:pic>
        <p:nvPicPr>
          <p:cNvPr id="4" name="Content Placeholder 3" descr="Screen shot 2011-06-13 at 11.52.07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95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3" r="233"/>
          <a:stretch>
            <a:fillRect/>
          </a:stretch>
        </p:blipFill>
        <p:spPr>
          <a:xfrm>
            <a:off x="1869041" y="1554480"/>
            <a:ext cx="10720999" cy="4719908"/>
          </a:xfrm>
          <a:effectLst>
            <a:glow rad="38100">
              <a:srgbClr val="0096D6">
                <a:alpha val="45000"/>
              </a:srgbClr>
            </a:glo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82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For Help</a:t>
            </a:r>
            <a:endParaRPr lang="en-US" dirty="0"/>
          </a:p>
        </p:txBody>
      </p:sp>
      <p:pic>
        <p:nvPicPr>
          <p:cNvPr id="4" name="Picture 3" descr="atlas2v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65058" y="1233273"/>
            <a:ext cx="4895437" cy="5833689"/>
          </a:xfrm>
          <a:prstGeom prst="rect">
            <a:avLst/>
          </a:prstGeom>
          <a:effectLst>
            <a:glow rad="12700">
              <a:srgbClr val="0096D6">
                <a:alpha val="15000"/>
              </a:srgbClr>
            </a:glo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65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of Long-Polling for the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Trading off high request rate (polling) for massive concurrent connections</a:t>
            </a:r>
          </a:p>
          <a:p>
            <a:endParaRPr lang="en-US" sz="1800" dirty="0" smtClean="0"/>
          </a:p>
          <a:p>
            <a:r>
              <a:rPr lang="en-US" sz="2800" dirty="0" smtClean="0"/>
              <a:t>Scaling at the Origin</a:t>
            </a:r>
          </a:p>
          <a:p>
            <a:pPr lvl="1"/>
            <a:r>
              <a:rPr lang="en-US" sz="2400" dirty="0" smtClean="0"/>
              <a:t>Not everyone has event-driven Web servers (Jetty, </a:t>
            </a:r>
            <a:r>
              <a:rPr lang="en-US" sz="2400" dirty="0" err="1" smtClean="0"/>
              <a:t>lighttpd</a:t>
            </a:r>
            <a:r>
              <a:rPr lang="en-US" sz="2400" dirty="0" smtClean="0"/>
              <a:t>, </a:t>
            </a:r>
            <a:r>
              <a:rPr lang="en-US" sz="2400" dirty="0" err="1" smtClean="0"/>
              <a:t>nginx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Still a lot of older architectures out there</a:t>
            </a:r>
          </a:p>
          <a:p>
            <a:endParaRPr lang="en-US" sz="1800" dirty="0" smtClean="0"/>
          </a:p>
          <a:p>
            <a:r>
              <a:rPr lang="en-US" sz="2800" dirty="0" smtClean="0"/>
              <a:t>What is really desired is a “Server Push” model</a:t>
            </a:r>
          </a:p>
          <a:p>
            <a:endParaRPr lang="en-US" sz="1800" dirty="0" smtClean="0"/>
          </a:p>
          <a:p>
            <a:r>
              <a:rPr lang="en-US" sz="2800" dirty="0" smtClean="0"/>
              <a:t>But despite all that, we still like long-polling </a:t>
            </a:r>
          </a:p>
          <a:p>
            <a:pPr lvl="1"/>
            <a:r>
              <a:rPr lang="en-US" sz="2400" dirty="0" smtClean="0"/>
              <a:t>Provides a “Real Time Web” without polling</a:t>
            </a:r>
          </a:p>
          <a:p>
            <a:pPr lvl="1"/>
            <a:r>
              <a:rPr lang="en-US" sz="2400" dirty="0" smtClean="0"/>
              <a:t>Makes modern HTTP applications possible</a:t>
            </a:r>
          </a:p>
          <a:p>
            <a:endParaRPr lang="en-US" sz="2800" dirty="0" smtClean="0"/>
          </a:p>
          <a:p>
            <a:r>
              <a:rPr lang="en-US" sz="2800" dirty="0" smtClean="0"/>
              <a:t>So: </a:t>
            </a:r>
            <a:r>
              <a:rPr lang="en-US" sz="2800" dirty="0" smtClean="0">
                <a:solidFill>
                  <a:schemeClr val="accent2"/>
                </a:solidFill>
              </a:rPr>
              <a:t>Is there a way to offload the connection load </a:t>
            </a:r>
            <a:r>
              <a:rPr lang="en-US" sz="2800" u="sng" dirty="0" smtClean="0">
                <a:solidFill>
                  <a:schemeClr val="accent2"/>
                </a:solidFill>
              </a:rPr>
              <a:t>and</a:t>
            </a:r>
            <a:r>
              <a:rPr lang="en-US" sz="2800" dirty="0" smtClean="0">
                <a:solidFill>
                  <a:schemeClr val="accent2"/>
                </a:solidFill>
              </a:rPr>
              <a:t> provide server push?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47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kamai_ppt_template_black_16x9">
  <a:themeElements>
    <a:clrScheme name="">
      <a:dk1>
        <a:srgbClr val="777777"/>
      </a:dk1>
      <a:lt1>
        <a:srgbClr val="FFFFFF"/>
      </a:lt1>
      <a:dk2>
        <a:srgbClr val="777777"/>
      </a:dk2>
      <a:lt2>
        <a:srgbClr val="003366"/>
      </a:lt2>
      <a:accent1>
        <a:srgbClr val="093678"/>
      </a:accent1>
      <a:accent2>
        <a:srgbClr val="FF8E11"/>
      </a:accent2>
      <a:accent3>
        <a:srgbClr val="FFFFFF"/>
      </a:accent3>
      <a:accent4>
        <a:srgbClr val="656565"/>
      </a:accent4>
      <a:accent5>
        <a:srgbClr val="AAAEBE"/>
      </a:accent5>
      <a:accent6>
        <a:srgbClr val="E7800E"/>
      </a:accent6>
      <a:hlink>
        <a:srgbClr val="2B85BB"/>
      </a:hlink>
      <a:folHlink>
        <a:srgbClr val="093678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 anchor="ctr" anchorCtr="0">
        <a:spAutoFit/>
      </a:bodyPr>
      <a:lstStyle>
        <a:defPPr>
          <a:defRPr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DADADA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292929"/>
        </a:dk1>
        <a:lt1>
          <a:srgbClr val="FFFFFF"/>
        </a:lt1>
        <a:dk2>
          <a:srgbClr val="292929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212121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5F5F5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505050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akamai_ppt_template_black_16x9.potx</Template>
  <TotalTime>10743</TotalTime>
  <Words>1498</Words>
  <Application>Microsoft Macintosh PowerPoint</Application>
  <PresentationFormat>Custom</PresentationFormat>
  <Paragraphs>301</Paragraphs>
  <Slides>39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akamai_ppt_template_black_16x9</vt:lpstr>
      <vt:lpstr>Scaling Server-Sent Events (AKA Long Polling)</vt:lpstr>
      <vt:lpstr>What We Saw</vt:lpstr>
      <vt:lpstr>Polling</vt:lpstr>
      <vt:lpstr>Long Polling</vt:lpstr>
      <vt:lpstr>Long Polling – What is it?</vt:lpstr>
      <vt:lpstr>Usage is growing</vt:lpstr>
      <vt:lpstr>What’s Changing</vt:lpstr>
      <vt:lpstr>Requests For Help</vt:lpstr>
      <vt:lpstr>The Challenges of Long-Polling for the Origin</vt:lpstr>
      <vt:lpstr>In Short…</vt:lpstr>
      <vt:lpstr>“Normal” HTTP Request Flow with a CDN</vt:lpstr>
      <vt:lpstr>Long Poll HTTP Request Flow with a CDN</vt:lpstr>
      <vt:lpstr>How can a CDN help?</vt:lpstr>
      <vt:lpstr>Two Key Concepts</vt:lpstr>
      <vt:lpstr>Requesting an Event (Subscribe)</vt:lpstr>
      <vt:lpstr>Delivering the Event (Publish)</vt:lpstr>
      <vt:lpstr>Half Sync / Half-Async Benefits</vt:lpstr>
      <vt:lpstr>The Implementation</vt:lpstr>
      <vt:lpstr>The Implementation</vt:lpstr>
      <vt:lpstr>The Implementation</vt:lpstr>
      <vt:lpstr>The Implementation</vt:lpstr>
      <vt:lpstr>The Implementation</vt:lpstr>
      <vt:lpstr>The Implementation</vt:lpstr>
      <vt:lpstr>The Implementation</vt:lpstr>
      <vt:lpstr>Subscription Types</vt:lpstr>
      <vt:lpstr>Subscription Types (cont)</vt:lpstr>
      <vt:lpstr>Subscription Types (cont)</vt:lpstr>
      <vt:lpstr>Security</vt:lpstr>
      <vt:lpstr>Some Error Cases</vt:lpstr>
      <vt:lpstr>Error Cases (cont)</vt:lpstr>
      <vt:lpstr>Error Cases (cont)</vt:lpstr>
      <vt:lpstr>Mobile – Connectionless Push Friendly</vt:lpstr>
      <vt:lpstr>What about WebSockets?</vt:lpstr>
      <vt:lpstr>Use Cases</vt:lpstr>
      <vt:lpstr>Use Cases</vt:lpstr>
      <vt:lpstr>Use Cases</vt:lpstr>
      <vt:lpstr>Use Cases</vt:lpstr>
      <vt:lpstr>Summary</vt:lpstr>
      <vt:lpstr>Questions</vt:lpstr>
    </vt:vector>
  </TitlesOfParts>
  <Company>Akamai Technologies,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Sophia DeMartini</cp:lastModifiedBy>
  <cp:revision>225</cp:revision>
  <dcterms:created xsi:type="dcterms:W3CDTF">2011-06-20T16:26:24Z</dcterms:created>
  <dcterms:modified xsi:type="dcterms:W3CDTF">2011-06-20T16:27:00Z</dcterms:modified>
</cp:coreProperties>
</file>